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5" r:id="rId4"/>
    <p:sldMasterId id="2147483716" r:id="rId5"/>
    <p:sldMasterId id="2147483717" r:id="rId6"/>
    <p:sldMasterId id="2147483718" r:id="rId7"/>
    <p:sldMasterId id="2147483719" r:id="rId8"/>
    <p:sldMasterId id="2147483720" r:id="rId9"/>
    <p:sldMasterId id="2147483721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</p:sldIdLst>
  <p:sldSz cy="5143500" cx="9144000"/>
  <p:notesSz cx="6858000" cy="9144000"/>
  <p:embeddedFontLst>
    <p:embeddedFont>
      <p:font typeface="Ubuntu"/>
      <p:regular r:id="rId38"/>
      <p:bold r:id="rId39"/>
      <p:italic r:id="rId40"/>
      <p:boldItalic r:id="rId41"/>
    </p:embeddedFont>
    <p:embeddedFont>
      <p:font typeface="Proxima Nova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6E733D9-BC9C-40D2-A2AB-132E98A0755E}">
  <a:tblStyle styleId="{36E733D9-BC9C-40D2-A2AB-132E98A075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italic.fntdata"/><Relationship Id="rId42" Type="http://schemas.openxmlformats.org/officeDocument/2006/relationships/font" Target="fonts/ProximaNova-regular.fntdata"/><Relationship Id="rId41" Type="http://schemas.openxmlformats.org/officeDocument/2006/relationships/font" Target="fonts/Ubuntu-boldItalic.fntdata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Lato-regular.fntdata"/><Relationship Id="rId45" Type="http://schemas.openxmlformats.org/officeDocument/2006/relationships/font" Target="fonts/ProximaNova-boldItalic.fntdata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font" Target="fonts/Ubuntu-bold.fntdata"/><Relationship Id="rId38" Type="http://schemas.openxmlformats.org/officeDocument/2006/relationships/font" Target="fonts/Ubuntu-regular.fntdata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50a804783_1_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750a804783_1_6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b2cc91823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b2cc91823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b2cc91823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b2cc91823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b2cc91823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b2cc91823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b2cc9182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b2cc9182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b2cc91823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b2cc91823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b2cc91823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b2cc91823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b2cc91823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b2cc91823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b2cc91823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b2cc91823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b2cc91823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b2cc91823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b2cc91823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b2cc91823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b2cc91823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b2cc91823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b2cc91823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b2cc91823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b2cc91823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b2cc91823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b2cc91823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b2cc91823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b2cc91823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b2cc91823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b2cc91823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b2cc91823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b2cc91823_0_7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b2cc91823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b2cc91823_0_7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b2cc91823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b2cc9182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b2cc9182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b2cc91823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b2cc91823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b2cc91823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b2cc91823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b2cc91823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b2cc91823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b2cc91823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b2cc91823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b2cc91823_0_6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b2cc91823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2cc91823_0_6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b2cc91823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ctrTitle"/>
          </p:nvPr>
        </p:nvSpPr>
        <p:spPr>
          <a:xfrm>
            <a:off x="4121704" y="744575"/>
            <a:ext cx="471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4121550" y="2834125"/>
            <a:ext cx="471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None/>
              <a:defRPr>
                <a:solidFill>
                  <a:srgbClr val="FF66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ctrTitle"/>
          </p:nvPr>
        </p:nvSpPr>
        <p:spPr>
          <a:xfrm>
            <a:off x="4121700" y="1690575"/>
            <a:ext cx="471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000"/>
              <a:buFont typeface="Ubuntu"/>
              <a:buNone/>
              <a:defRPr b="1" sz="3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4121700" y="897975"/>
            <a:ext cx="471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9" name="Google Shape;1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6449" y="63088"/>
            <a:ext cx="8667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3"/>
          <p:cNvSpPr/>
          <p:nvPr/>
        </p:nvSpPr>
        <p:spPr>
          <a:xfrm>
            <a:off x="7428025" y="63125"/>
            <a:ext cx="1639800" cy="90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#DLUPC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" name="Google Shape;15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7" name="Google Shape;157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5"/>
          <p:cNvSpPr txBox="1"/>
          <p:nvPr>
            <p:ph type="ctrTitle"/>
          </p:nvPr>
        </p:nvSpPr>
        <p:spPr>
          <a:xfrm>
            <a:off x="4121700" y="1690575"/>
            <a:ext cx="471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000"/>
              <a:buFont typeface="Ubuntu"/>
              <a:buNone/>
              <a:defRPr b="1" sz="3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175" name="Google Shape;175;p45"/>
          <p:cNvSpPr txBox="1"/>
          <p:nvPr>
            <p:ph idx="1" type="subTitle"/>
          </p:nvPr>
        </p:nvSpPr>
        <p:spPr>
          <a:xfrm>
            <a:off x="4121700" y="897975"/>
            <a:ext cx="471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6449" y="63088"/>
            <a:ext cx="8667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5"/>
          <p:cNvSpPr/>
          <p:nvPr/>
        </p:nvSpPr>
        <p:spPr>
          <a:xfrm>
            <a:off x="7428025" y="63125"/>
            <a:ext cx="1639800" cy="90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#DLUPC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5" name="Google Shape;18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9" name="Google Shape;20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7"/>
          <p:cNvSpPr txBox="1"/>
          <p:nvPr>
            <p:ph type="ctrTitle"/>
          </p:nvPr>
        </p:nvSpPr>
        <p:spPr>
          <a:xfrm>
            <a:off x="4121700" y="1690575"/>
            <a:ext cx="471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000"/>
              <a:buFont typeface="Ubuntu"/>
              <a:buNone/>
              <a:defRPr b="1" sz="3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" type="subTitle"/>
          </p:nvPr>
        </p:nvSpPr>
        <p:spPr>
          <a:xfrm>
            <a:off x="4121700" y="897975"/>
            <a:ext cx="471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3" name="Google Shape;22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6449" y="63088"/>
            <a:ext cx="8667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7"/>
          <p:cNvSpPr/>
          <p:nvPr/>
        </p:nvSpPr>
        <p:spPr>
          <a:xfrm>
            <a:off x="7428025" y="63125"/>
            <a:ext cx="1639800" cy="90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#DLUPC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" name="Google Shape;22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2" name="Google Shape;23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6" name="Google Shape;236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3" name="Google Shape;243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4" name="Google Shape;24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7" name="Google Shape;24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1" name="Google Shape;251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6" name="Google Shape;25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9" name="Google Shape;259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9" name="Google Shape;269;p6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0" name="Google Shape;270;p6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3" name="Google Shape;273;p7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4" name="Google Shape;274;p7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7" name="Google Shape;277;p7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8" name="Google Shape;278;p71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9" name="Google Shape;279;p7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2" name="Google Shape;282;p7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85" name="Google Shape;285;p7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ctrTitle"/>
          </p:nvPr>
        </p:nvSpPr>
        <p:spPr>
          <a:xfrm>
            <a:off x="4121700" y="1690575"/>
            <a:ext cx="471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000"/>
              <a:buFont typeface="Ubuntu"/>
              <a:buNone/>
              <a:defRPr b="1" sz="3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4121700" y="897975"/>
            <a:ext cx="471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6449" y="63088"/>
            <a:ext cx="8667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7428025" y="63125"/>
            <a:ext cx="1639800" cy="90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#DLUPC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Char char="●"/>
              <a:defRPr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○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■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95300" y="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Font typeface="Ubuntu"/>
              <a:buNone/>
              <a:defRPr sz="2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None/>
              <a:defRPr sz="2800">
                <a:solidFill>
                  <a:srgbClr val="FF66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None/>
              <a:defRPr sz="2800">
                <a:solidFill>
                  <a:srgbClr val="FF66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None/>
              <a:defRPr sz="2800">
                <a:solidFill>
                  <a:srgbClr val="FF66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None/>
              <a:defRPr sz="2800">
                <a:solidFill>
                  <a:srgbClr val="FF66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None/>
              <a:defRPr sz="2800">
                <a:solidFill>
                  <a:srgbClr val="FF66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None/>
              <a:defRPr sz="2800">
                <a:solidFill>
                  <a:srgbClr val="FF66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None/>
              <a:defRPr sz="2800">
                <a:solidFill>
                  <a:srgbClr val="FF66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2800"/>
              <a:buNone/>
              <a:defRPr sz="28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2" name="Google Shape;17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9" name="Google Shape;21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5" name="Google Shape;265;p6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Char char="●"/>
              <a:defRPr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○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■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66" name="Google Shape;266;p6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insight-centre.org/users/kevin-mcguinness" TargetMode="External"/><Relationship Id="rId4" Type="http://schemas.openxmlformats.org/officeDocument/2006/relationships/hyperlink" Target="https://www.insight-centre.org/" TargetMode="External"/><Relationship Id="rId5" Type="http://schemas.openxmlformats.org/officeDocument/2006/relationships/hyperlink" Target="http://dcu.ie/" TargetMode="External"/><Relationship Id="rId6" Type="http://schemas.openxmlformats.org/officeDocument/2006/relationships/image" Target="../media/image2.jpg"/><Relationship Id="rId7" Type="http://schemas.openxmlformats.org/officeDocument/2006/relationships/image" Target="../media/image4.jp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22.gif"/><Relationship Id="rId6" Type="http://schemas.openxmlformats.org/officeDocument/2006/relationships/hyperlink" Target="https://scholar.google.es/citations?user=7cVOyh0AAAAJ&amp;hl=ca" TargetMode="External"/><Relationship Id="rId7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cikit-learn.org/stable/auto_examples/classification/plot_classifier_comparison.html" TargetMode="External"/><Relationship Id="rId4" Type="http://schemas.openxmlformats.org/officeDocument/2006/relationships/hyperlink" Target="https://twitter.com/seanjtaylor/status/1251043814715711489" TargetMode="External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witter.com/michael_nielsen/status/1198334575513980939" TargetMode="External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hyperlink" Target="https://scholar.google.es/citations?user=7cVOyh0AAAAJ&amp;hl=ca" TargetMode="External"/><Relationship Id="rId5" Type="http://schemas.openxmlformats.org/officeDocument/2006/relationships/hyperlink" Target="https://en.wikipedia.org/wiki/Jim_Davis_(cartoonist)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hyperlink" Target="https://scholar.google.es/citations?user=7cVOyh0AAAAJ&amp;hl=ca" TargetMode="External"/><Relationship Id="rId5" Type="http://schemas.openxmlformats.org/officeDocument/2006/relationships/hyperlink" Target="https://en.wikipedia.org/wiki/Jim_Davis_(cartoonist)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Relationship Id="rId4" Type="http://schemas.openxmlformats.org/officeDocument/2006/relationships/hyperlink" Target="https://scholar.google.es/citations?user=7cVOyh0AAAAJ&amp;hl=ca" TargetMode="External"/><Relationship Id="rId5" Type="http://schemas.openxmlformats.org/officeDocument/2006/relationships/hyperlink" Target="https://en.wikipedia.org/wiki/Jim_Davis_(cartoonist)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facebook.com/nipsfoundation/videos/795861577420073/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facebook.com/nipsfoundation/videos/795861577420073/" TargetMode="Externa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5"/>
          <p:cNvSpPr/>
          <p:nvPr/>
        </p:nvSpPr>
        <p:spPr>
          <a:xfrm>
            <a:off x="-15875" y="1438275"/>
            <a:ext cx="9159900" cy="2121600"/>
          </a:xfrm>
          <a:prstGeom prst="rect">
            <a:avLst/>
          </a:prstGeom>
          <a:solidFill>
            <a:srgbClr val="00B4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533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Lecture 1a</a:t>
            </a:r>
            <a:endParaRPr b="1">
              <a:solidFill>
                <a:srgbClr val="FFFFFF"/>
              </a:solidFill>
            </a:endParaRPr>
          </a:p>
          <a:p>
            <a:pPr indent="0" lvl="0" marL="533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800">
                <a:solidFill>
                  <a:srgbClr val="FFFFFF"/>
                </a:solidFill>
              </a:rPr>
              <a:t>Machine Learning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93" name="Google Shape;293;p75"/>
          <p:cNvSpPr txBox="1"/>
          <p:nvPr/>
        </p:nvSpPr>
        <p:spPr>
          <a:xfrm>
            <a:off x="546100" y="3205500"/>
            <a:ext cx="6177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 in Big Data Solutions 20</a:t>
            </a:r>
            <a:r>
              <a:rPr b="1" lang="en">
                <a:solidFill>
                  <a:schemeClr val="lt1"/>
                </a:solidFill>
              </a:rPr>
              <a:t>20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-20</a:t>
            </a:r>
            <a:r>
              <a:rPr b="1" lang="en">
                <a:solidFill>
                  <a:schemeClr val="lt1"/>
                </a:solidFill>
              </a:rPr>
              <a:t>21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Artificial Intelligence</a:t>
            </a:r>
            <a:endParaRPr/>
          </a:p>
        </p:txBody>
      </p:sp>
      <p:pic>
        <p:nvPicPr>
          <p:cNvPr descr="Logo-BTS.jpg" id="294" name="Google Shape;29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77403"/>
            <a:ext cx="1650206" cy="36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6767" y="2049660"/>
            <a:ext cx="898922" cy="8989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75"/>
          <p:cNvSpPr txBox="1"/>
          <p:nvPr/>
        </p:nvSpPr>
        <p:spPr>
          <a:xfrm>
            <a:off x="2476864" y="3960410"/>
            <a:ext cx="1690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Xavier Giró</a:t>
            </a:r>
            <a:endParaRPr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xavier.giro@bts.tech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00" y="3645824"/>
            <a:ext cx="1457550" cy="14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950" y="2029125"/>
            <a:ext cx="4499325" cy="27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84"/>
          <p:cNvSpPr txBox="1"/>
          <p:nvPr>
            <p:ph idx="1" type="body"/>
          </p:nvPr>
        </p:nvSpPr>
        <p:spPr>
          <a:xfrm>
            <a:off x="311700" y="1152475"/>
            <a:ext cx="85206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Fit a function: 𝐲 = ƒ(𝐱), 	𝐱 ∈ ℝ</a:t>
            </a:r>
            <a:r>
              <a:rPr baseline="30000" lang="en">
                <a:solidFill>
                  <a:schemeClr val="dk1"/>
                </a:solidFill>
              </a:rPr>
              <a:t>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8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5"/>
          <p:cNvSpPr txBox="1"/>
          <p:nvPr>
            <p:ph idx="1" type="body"/>
          </p:nvPr>
        </p:nvSpPr>
        <p:spPr>
          <a:xfrm>
            <a:off x="311700" y="1152475"/>
            <a:ext cx="8520600" cy="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Fit a function: 𝐲 = ƒ(𝐱), 	𝐱 ∈ ℝ</a:t>
            </a:r>
            <a:r>
              <a:rPr baseline="30000" lang="en">
                <a:solidFill>
                  <a:schemeClr val="dk1"/>
                </a:solidFill>
              </a:rPr>
              <a:t>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Given paired training examples {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-25000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aptura de pantalla 2016-02-17 a les 11.22.31.png" id="421" name="Google Shape;421;p85"/>
          <p:cNvPicPr preferRelativeResize="0"/>
          <p:nvPr/>
        </p:nvPicPr>
        <p:blipFill rotWithShape="1">
          <a:blip r:embed="rId3">
            <a:alphaModFix/>
          </a:blip>
          <a:srcRect b="65687" l="0" r="0" t="0"/>
          <a:stretch/>
        </p:blipFill>
        <p:spPr>
          <a:xfrm>
            <a:off x="1624125" y="2466375"/>
            <a:ext cx="7073752" cy="198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85"/>
          <p:cNvSpPr/>
          <p:nvPr/>
        </p:nvSpPr>
        <p:spPr>
          <a:xfrm>
            <a:off x="412000" y="2844200"/>
            <a:ext cx="1023300" cy="8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baseline="-25000" lang="en" sz="2400">
                <a:latin typeface="Ubuntu"/>
                <a:ea typeface="Ubuntu"/>
                <a:cs typeface="Ubuntu"/>
                <a:sym typeface="Ubuntu"/>
              </a:rPr>
              <a:t>i</a:t>
            </a:r>
            <a:endParaRPr baseline="-25000"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3" name="Google Shape;423;p85"/>
          <p:cNvSpPr/>
          <p:nvPr/>
        </p:nvSpPr>
        <p:spPr>
          <a:xfrm>
            <a:off x="461625" y="3926950"/>
            <a:ext cx="1023300" cy="8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baseline="-25000" lang="en" sz="2400">
                <a:latin typeface="Ubuntu"/>
                <a:ea typeface="Ubuntu"/>
                <a:cs typeface="Ubuntu"/>
                <a:sym typeface="Ubuntu"/>
              </a:rPr>
              <a:t>i</a:t>
            </a:r>
            <a:endParaRPr baseline="-25000"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4" name="Google Shape;424;p8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430" name="Google Shape;430;p86"/>
          <p:cNvSpPr txBox="1"/>
          <p:nvPr>
            <p:ph idx="1" type="body"/>
          </p:nvPr>
        </p:nvSpPr>
        <p:spPr>
          <a:xfrm>
            <a:off x="311700" y="1152475"/>
            <a:ext cx="85206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Fit a function: 𝐲 = ƒ(𝐱), 	𝐱 ∈ ℝ</a:t>
            </a:r>
            <a:r>
              <a:rPr baseline="30000" lang="en">
                <a:solidFill>
                  <a:schemeClr val="dk1"/>
                </a:solidFill>
              </a:rPr>
              <a:t>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Given paired training examples {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aseline="-25000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aseline="-25000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)}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Key point: </a:t>
            </a:r>
            <a:r>
              <a:rPr b="1" lang="en">
                <a:solidFill>
                  <a:schemeClr val="dk1"/>
                </a:solidFill>
              </a:rPr>
              <a:t>generalize well to unseen examples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25" y="2530975"/>
            <a:ext cx="3824854" cy="25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box abstraction of supervised learning</a:t>
            </a:r>
            <a:endParaRPr/>
          </a:p>
        </p:txBody>
      </p:sp>
      <p:pic>
        <p:nvPicPr>
          <p:cNvPr id="438" name="Google Shape;43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975" y="1179575"/>
            <a:ext cx="748145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7"/>
          <p:cNvSpPr/>
          <p:nvPr/>
        </p:nvSpPr>
        <p:spPr>
          <a:xfrm>
            <a:off x="6496450" y="4356225"/>
            <a:ext cx="1125600" cy="5832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87"/>
          <p:cNvSpPr txBox="1"/>
          <p:nvPr/>
        </p:nvSpPr>
        <p:spPr>
          <a:xfrm>
            <a:off x="6913450" y="4499175"/>
            <a:ext cx="291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442" name="Google Shape;442;p87"/>
          <p:cNvSpPr txBox="1"/>
          <p:nvPr/>
        </p:nvSpPr>
        <p:spPr>
          <a:xfrm>
            <a:off x="6913450" y="4422975"/>
            <a:ext cx="4440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^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vs Classification</a:t>
            </a:r>
            <a:endParaRPr/>
          </a:p>
        </p:txBody>
      </p:sp>
      <p:sp>
        <p:nvSpPr>
          <p:cNvPr id="448" name="Google Shape;448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Depending on the type of target 𝐲 we get: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b="1" lang="en" u="sng">
                <a:solidFill>
                  <a:schemeClr val="dk1"/>
                </a:solidFill>
              </a:rPr>
              <a:t>Regression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𝐲 ∈ ℝ</a:t>
            </a:r>
            <a:r>
              <a:rPr baseline="30000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is </a:t>
            </a:r>
            <a:r>
              <a:rPr lang="en">
                <a:solidFill>
                  <a:schemeClr val="accent5"/>
                </a:solidFill>
              </a:rPr>
              <a:t>continuous</a:t>
            </a:r>
            <a:r>
              <a:rPr lang="en">
                <a:solidFill>
                  <a:schemeClr val="dk1"/>
                </a:solidFill>
              </a:rPr>
              <a:t> (e.g. temperatures 𝐲 = {19º, 23.2º, 22.8º})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b="1" lang="en" u="sng">
                <a:solidFill>
                  <a:schemeClr val="dk1"/>
                </a:solidFill>
              </a:rPr>
              <a:t>Classification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𝐲 is </a:t>
            </a:r>
            <a:r>
              <a:rPr lang="en">
                <a:solidFill>
                  <a:schemeClr val="accent5"/>
                </a:solidFill>
              </a:rPr>
              <a:t>discrete</a:t>
            </a:r>
            <a:r>
              <a:rPr lang="en">
                <a:solidFill>
                  <a:schemeClr val="dk1"/>
                </a:solidFill>
              </a:rPr>
              <a:t> (e.g. 𝐲 = {“dog”,”cat”,”ostrich”}).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vs Classification</a:t>
            </a:r>
            <a:endParaRPr/>
          </a:p>
        </p:txBody>
      </p:sp>
      <p:sp>
        <p:nvSpPr>
          <p:cNvPr id="455" name="Google Shape;455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Depending on the type of target 𝐲 we get: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b="1" lang="en" u="sng">
                <a:solidFill>
                  <a:schemeClr val="dk1"/>
                </a:solidFill>
              </a:rPr>
              <a:t>Regression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𝐲 ∈ ℝ</a:t>
            </a:r>
            <a:r>
              <a:rPr baseline="30000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is </a:t>
            </a:r>
            <a:r>
              <a:rPr lang="en">
                <a:solidFill>
                  <a:schemeClr val="accent5"/>
                </a:solidFill>
              </a:rPr>
              <a:t>continuous</a:t>
            </a:r>
            <a:r>
              <a:rPr lang="en">
                <a:solidFill>
                  <a:schemeClr val="dk1"/>
                </a:solidFill>
              </a:rPr>
              <a:t> (e.g. temperatures 𝐲 = {19º, 23.2º, 22.8º})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b="1" lang="en" u="sng">
                <a:solidFill>
                  <a:schemeClr val="dk1"/>
                </a:solidFill>
              </a:rPr>
              <a:t>Classification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𝐲 is </a:t>
            </a:r>
            <a:r>
              <a:rPr lang="en">
                <a:solidFill>
                  <a:schemeClr val="accent5"/>
                </a:solidFill>
              </a:rPr>
              <a:t>discrete</a:t>
            </a:r>
            <a:r>
              <a:rPr lang="en">
                <a:solidFill>
                  <a:schemeClr val="dk1"/>
                </a:solidFill>
              </a:rPr>
              <a:t> (e.g. 𝐲 = {“dog”, “cat”, “ostrich”}).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89"/>
          <p:cNvSpPr/>
          <p:nvPr/>
        </p:nvSpPr>
        <p:spPr>
          <a:xfrm>
            <a:off x="311700" y="1744000"/>
            <a:ext cx="7960200" cy="839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(eg. 1D input - 1D ouput)</a:t>
            </a:r>
            <a:endParaRPr/>
          </a:p>
        </p:txBody>
      </p:sp>
      <p:pic>
        <p:nvPicPr>
          <p:cNvPr id="463" name="Google Shape;46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25" y="1104126"/>
            <a:ext cx="7964374" cy="40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1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 (eg. 1D input - 1D ouput)</a:t>
            </a:r>
            <a:endParaRPr/>
          </a:p>
        </p:txBody>
      </p:sp>
      <p:pic>
        <p:nvPicPr>
          <p:cNvPr id="470" name="Google Shape;470;p91"/>
          <p:cNvPicPr preferRelativeResize="0"/>
          <p:nvPr/>
        </p:nvPicPr>
        <p:blipFill rotWithShape="1">
          <a:blip r:embed="rId3">
            <a:alphaModFix/>
          </a:blip>
          <a:srcRect b="0" l="25694" r="0" t="0"/>
          <a:stretch/>
        </p:blipFill>
        <p:spPr>
          <a:xfrm>
            <a:off x="2519275" y="1104125"/>
            <a:ext cx="5917826" cy="40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91"/>
          <p:cNvSpPr txBox="1"/>
          <p:nvPr/>
        </p:nvSpPr>
        <p:spPr>
          <a:xfrm>
            <a:off x="7075700" y="1090550"/>
            <a:ext cx="149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= w · x + b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473" name="Google Shape;473;p91"/>
          <p:cNvSpPr txBox="1"/>
          <p:nvPr/>
        </p:nvSpPr>
        <p:spPr>
          <a:xfrm>
            <a:off x="1589700" y="680775"/>
            <a:ext cx="42360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</a:rPr>
              <a:t>Training</a:t>
            </a:r>
            <a:r>
              <a:rPr lang="en" sz="1800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</a:rPr>
              <a:t> this model means </a:t>
            </a:r>
            <a:r>
              <a:rPr b="1" lang="en" sz="1800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</a:rPr>
              <a:t>learning</a:t>
            </a:r>
            <a:r>
              <a:rPr lang="en" sz="1800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</a:rPr>
              <a:t> parameters w and b from data.</a:t>
            </a:r>
            <a:endParaRPr sz="1800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4" name="Google Shape;474;p91"/>
          <p:cNvSpPr/>
          <p:nvPr/>
        </p:nvSpPr>
        <p:spPr>
          <a:xfrm flipH="1">
            <a:off x="5829250" y="1035925"/>
            <a:ext cx="711000" cy="49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92"/>
          <p:cNvSpPr txBox="1"/>
          <p:nvPr/>
        </p:nvSpPr>
        <p:spPr>
          <a:xfrm>
            <a:off x="301675" y="1208050"/>
            <a:ext cx="88038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 data can also be M-dimensional with vector </a:t>
            </a:r>
            <a:r>
              <a:rPr b="1"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 = </a:t>
            </a:r>
            <a:r>
              <a:rPr b="1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baseline="30000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· </a:t>
            </a:r>
            <a:r>
              <a:rPr b="1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+ b =  </a:t>
            </a:r>
            <a:r>
              <a:rPr i="1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w1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·x1 + </a:t>
            </a:r>
            <a:r>
              <a:rPr i="1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w2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·x2 + </a:t>
            </a:r>
            <a:r>
              <a:rPr i="1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w3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·x3 + … + </a:t>
            </a:r>
            <a:r>
              <a:rPr i="1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wM</a:t>
            </a:r>
            <a:r>
              <a:rPr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·xM + b </a:t>
            </a:r>
            <a:endParaRPr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e.g. we want to predict the </a:t>
            </a:r>
            <a:r>
              <a:rPr b="1"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price of a house (y)</a:t>
            </a: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based on: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x1 = square-meters (sqm)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x2,3 = location (lat, lon)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y = price = </a:t>
            </a:r>
            <a:r>
              <a:rPr i="1"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w1</a:t>
            </a: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·(sqm) + </a:t>
            </a:r>
            <a:r>
              <a:rPr i="1"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w2</a:t>
            </a: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·(lat) + </a:t>
            </a:r>
            <a:r>
              <a:rPr i="1"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w3</a:t>
            </a: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·(lon)+ b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92"/>
          <p:cNvSpPr/>
          <p:nvPr/>
        </p:nvSpPr>
        <p:spPr>
          <a:xfrm>
            <a:off x="1001400" y="2093825"/>
            <a:ext cx="1761900" cy="541500"/>
          </a:xfrm>
          <a:prstGeom prst="rect">
            <a:avLst/>
          </a:prstGeom>
          <a:noFill/>
          <a:ln cap="flat" cmpd="sng" w="3810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050" y="2985825"/>
            <a:ext cx="2071000" cy="20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2"/>
          <p:cNvSpPr txBox="1"/>
          <p:nvPr>
            <p:ph type="title"/>
          </p:nvPr>
        </p:nvSpPr>
        <p:spPr>
          <a:xfrm>
            <a:off x="6900" y="-12175"/>
            <a:ext cx="896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 (eg. M-D input - 1D output)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vs Classification</a:t>
            </a:r>
            <a:endParaRPr/>
          </a:p>
        </p:txBody>
      </p:sp>
      <p:sp>
        <p:nvSpPr>
          <p:cNvPr id="489" name="Google Shape;489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Depending on the type of target 𝐲 we get: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b="1" lang="en" u="sng">
                <a:solidFill>
                  <a:schemeClr val="dk1"/>
                </a:solidFill>
              </a:rPr>
              <a:t>Regression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𝐲 ∈ ℝ</a:t>
            </a:r>
            <a:r>
              <a:rPr baseline="30000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is </a:t>
            </a:r>
            <a:r>
              <a:rPr lang="en">
                <a:solidFill>
                  <a:schemeClr val="accent5"/>
                </a:solidFill>
              </a:rPr>
              <a:t>continuous</a:t>
            </a:r>
            <a:r>
              <a:rPr lang="en">
                <a:solidFill>
                  <a:schemeClr val="dk1"/>
                </a:solidFill>
              </a:rPr>
              <a:t> (e.g. temperatures 𝐲 = {19º, 23.2º, 22.8º})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b="1" lang="en" u="sng">
                <a:solidFill>
                  <a:schemeClr val="dk1"/>
                </a:solidFill>
              </a:rPr>
              <a:t>Classification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𝐲 is </a:t>
            </a:r>
            <a:r>
              <a:rPr lang="en">
                <a:solidFill>
                  <a:schemeClr val="accent5"/>
                </a:solidFill>
              </a:rPr>
              <a:t>discrete</a:t>
            </a:r>
            <a:r>
              <a:rPr lang="en">
                <a:solidFill>
                  <a:schemeClr val="dk1"/>
                </a:solidFill>
              </a:rPr>
              <a:t> (e.g. 𝐲 = {”dog”,”cat”,”ostrich”}).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93"/>
          <p:cNvSpPr/>
          <p:nvPr/>
        </p:nvSpPr>
        <p:spPr>
          <a:xfrm>
            <a:off x="311700" y="2498139"/>
            <a:ext cx="8129400" cy="135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7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grpSp>
        <p:nvGrpSpPr>
          <p:cNvPr id="304" name="Google Shape;304;p76"/>
          <p:cNvGrpSpPr/>
          <p:nvPr/>
        </p:nvGrpSpPr>
        <p:grpSpPr>
          <a:xfrm>
            <a:off x="1209691" y="1659547"/>
            <a:ext cx="4084837" cy="1529223"/>
            <a:chOff x="2534000" y="1807134"/>
            <a:chExt cx="4084837" cy="1529223"/>
          </a:xfrm>
        </p:grpSpPr>
        <p:sp>
          <p:nvSpPr>
            <p:cNvPr id="305" name="Google Shape;305;p76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06" name="Google Shape;306;p76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307" name="Google Shape;307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 result for dcu logo" id="308" name="Google Shape;308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2588" y="1871550"/>
            <a:ext cx="941075" cy="8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9350" y="1847407"/>
            <a:ext cx="1779563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4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(eg. 2D input, 1D ouput)</a:t>
            </a:r>
            <a:endParaRPr/>
          </a:p>
        </p:txBody>
      </p:sp>
      <p:sp>
        <p:nvSpPr>
          <p:cNvPr id="497" name="Google Shape;49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94"/>
          <p:cNvSpPr/>
          <p:nvPr/>
        </p:nvSpPr>
        <p:spPr>
          <a:xfrm>
            <a:off x="640700" y="2490225"/>
            <a:ext cx="223800" cy="3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94"/>
          <p:cNvGrpSpPr/>
          <p:nvPr/>
        </p:nvGrpSpPr>
        <p:grpSpPr>
          <a:xfrm>
            <a:off x="949400" y="1375188"/>
            <a:ext cx="3581562" cy="2454034"/>
            <a:chOff x="412300" y="1583575"/>
            <a:chExt cx="3581562" cy="2454034"/>
          </a:xfrm>
        </p:grpSpPr>
        <p:pic>
          <p:nvPicPr>
            <p:cNvPr id="500" name="Google Shape;500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300" y="1583575"/>
              <a:ext cx="3581562" cy="24540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1" name="Google Shape;501;p94"/>
            <p:cNvCxnSpPr/>
            <p:nvPr/>
          </p:nvCxnSpPr>
          <p:spPr>
            <a:xfrm>
              <a:off x="1450450" y="1652175"/>
              <a:ext cx="2085900" cy="22008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2" name="Google Shape;502;p94"/>
          <p:cNvSpPr txBox="1"/>
          <p:nvPr/>
        </p:nvSpPr>
        <p:spPr>
          <a:xfrm>
            <a:off x="53075" y="2404063"/>
            <a:ext cx="935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Length</a:t>
            </a:r>
            <a:endParaRPr/>
          </a:p>
        </p:txBody>
      </p:sp>
      <p:sp>
        <p:nvSpPr>
          <p:cNvPr id="503" name="Google Shape;503;p94"/>
          <p:cNvSpPr txBox="1"/>
          <p:nvPr/>
        </p:nvSpPr>
        <p:spPr>
          <a:xfrm>
            <a:off x="1181575" y="932688"/>
            <a:ext cx="3626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2D feature space</a:t>
            </a:r>
            <a:endParaRPr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p94"/>
          <p:cNvSpPr txBox="1"/>
          <p:nvPr/>
        </p:nvSpPr>
        <p:spPr>
          <a:xfrm>
            <a:off x="1029175" y="3829213"/>
            <a:ext cx="3285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</a:t>
            </a:r>
            <a:endParaRPr/>
          </a:p>
        </p:txBody>
      </p:sp>
      <p:pic>
        <p:nvPicPr>
          <p:cNvPr id="505" name="Google Shape;50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525" y="2627038"/>
            <a:ext cx="450399" cy="6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977" y="1764710"/>
            <a:ext cx="689388" cy="662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94"/>
          <p:cNvSpPr txBox="1"/>
          <p:nvPr/>
        </p:nvSpPr>
        <p:spPr>
          <a:xfrm>
            <a:off x="-25050" y="4843950"/>
            <a:ext cx="8643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latin typeface="Ubuntu"/>
                <a:ea typeface="Ubuntu"/>
                <a:cs typeface="Ubuntu"/>
                <a:sym typeface="Ubuntu"/>
              </a:rPr>
              <a:t>Slide inspiration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000" u="sng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Santiago Pascual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 (UPC TelecomBCN 2019). Garfield and Odie are characters created by Jim Davis.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8" name="Google Shape;508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0750" y="1964849"/>
            <a:ext cx="3835575" cy="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991" y="2404087"/>
            <a:ext cx="262182" cy="251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0" name="Google Shape;51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000" y="2029403"/>
            <a:ext cx="223800" cy="329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5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(eg. 2D input, 1D ouput)</a:t>
            </a:r>
            <a:endParaRPr/>
          </a:p>
        </p:txBody>
      </p:sp>
      <p:sp>
        <p:nvSpPr>
          <p:cNvPr id="516" name="Google Shape;516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95"/>
          <p:cNvSpPr txBox="1"/>
          <p:nvPr/>
        </p:nvSpPr>
        <p:spPr>
          <a:xfrm>
            <a:off x="-25050" y="4843950"/>
            <a:ext cx="8643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latin typeface="Ubuntu"/>
                <a:ea typeface="Ubuntu"/>
                <a:cs typeface="Ubuntu"/>
                <a:sym typeface="Ubuntu"/>
              </a:rPr>
              <a:t>Source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Classifier comparison in scikit-learn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[related tweet]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8" name="Google Shape;518;p95"/>
          <p:cNvPicPr preferRelativeResize="0"/>
          <p:nvPr/>
        </p:nvPicPr>
        <p:blipFill rotWithShape="1">
          <a:blip r:embed="rId5">
            <a:alphaModFix/>
          </a:blip>
          <a:srcRect b="0" l="0" r="27049" t="0"/>
          <a:stretch/>
        </p:blipFill>
        <p:spPr>
          <a:xfrm>
            <a:off x="89688" y="636725"/>
            <a:ext cx="8964628" cy="40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6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Multi-class Classification (N-D output)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6"/>
          <p:cNvSpPr txBox="1"/>
          <p:nvPr>
            <p:ph idx="1" type="body"/>
          </p:nvPr>
        </p:nvSpPr>
        <p:spPr>
          <a:xfrm>
            <a:off x="6900" y="695275"/>
            <a:ext cx="8520600" cy="14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b="1" lang="en" u="sng">
                <a:solidFill>
                  <a:schemeClr val="dk1"/>
                </a:solidFill>
              </a:rPr>
              <a:t>Classification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𝐲 is </a:t>
            </a:r>
            <a:r>
              <a:rPr lang="en">
                <a:solidFill>
                  <a:schemeClr val="accent5"/>
                </a:solidFill>
              </a:rPr>
              <a:t>discrete</a:t>
            </a:r>
            <a:r>
              <a:rPr lang="en">
                <a:solidFill>
                  <a:schemeClr val="dk1"/>
                </a:solidFill>
              </a:rPr>
              <a:t> (e.g. 𝐲 = {”dog”,”bike”,”motorbike”}.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Classes are often coded as </a:t>
            </a: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one-hot vector</a:t>
            </a: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(each class corresponds to a different dimension of the output space)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96"/>
          <p:cNvSpPr txBox="1"/>
          <p:nvPr/>
        </p:nvSpPr>
        <p:spPr>
          <a:xfrm>
            <a:off x="0" y="4772500"/>
            <a:ext cx="6159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Perronin, F., CVPR Tutorial on LSVR @ CVPR’14, </a:t>
            </a:r>
            <a:r>
              <a:rPr lang="en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Output embedding for LSVR</a:t>
            </a:r>
            <a:endParaRPr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7" name="Google Shape;52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300" y="1766196"/>
            <a:ext cx="3742675" cy="28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96"/>
          <p:cNvSpPr/>
          <p:nvPr/>
        </p:nvSpPr>
        <p:spPr>
          <a:xfrm>
            <a:off x="4367500" y="3670425"/>
            <a:ext cx="1221600" cy="4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[1,0,0]</a:t>
            </a:r>
            <a:endParaRPr sz="2400"/>
          </a:p>
        </p:txBody>
      </p:sp>
      <p:sp>
        <p:nvSpPr>
          <p:cNvPr id="529" name="Google Shape;529;p96"/>
          <p:cNvSpPr/>
          <p:nvPr/>
        </p:nvSpPr>
        <p:spPr>
          <a:xfrm>
            <a:off x="3799550" y="2167450"/>
            <a:ext cx="1221600" cy="4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[0,1,0]</a:t>
            </a:r>
            <a:endParaRPr sz="2400"/>
          </a:p>
        </p:txBody>
      </p:sp>
      <p:sp>
        <p:nvSpPr>
          <p:cNvPr id="530" name="Google Shape;530;p96"/>
          <p:cNvSpPr/>
          <p:nvPr/>
        </p:nvSpPr>
        <p:spPr>
          <a:xfrm>
            <a:off x="2715725" y="4174525"/>
            <a:ext cx="1221600" cy="4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[0,0,1]</a:t>
            </a:r>
            <a:endParaRPr sz="2400"/>
          </a:p>
        </p:txBody>
      </p:sp>
      <p:sp>
        <p:nvSpPr>
          <p:cNvPr id="531" name="Google Shape;531;p96"/>
          <p:cNvSpPr txBox="1"/>
          <p:nvPr/>
        </p:nvSpPr>
        <p:spPr>
          <a:xfrm>
            <a:off x="6008988" y="2656150"/>
            <a:ext cx="2674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84B4"/>
                </a:solidFill>
                <a:latin typeface="Ubuntu"/>
                <a:ea typeface="Ubuntu"/>
                <a:cs typeface="Ubuntu"/>
                <a:sym typeface="Ubuntu"/>
              </a:rPr>
              <a:t>One-hot representations</a:t>
            </a:r>
            <a:endParaRPr sz="2400">
              <a:solidFill>
                <a:srgbClr val="0084B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74713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97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Multi-class Classification (N-D output)</a:t>
            </a:r>
            <a:endParaRPr/>
          </a:p>
        </p:txBody>
      </p:sp>
      <p:sp>
        <p:nvSpPr>
          <p:cNvPr id="539" name="Google Shape;539;p97"/>
          <p:cNvSpPr txBox="1"/>
          <p:nvPr/>
        </p:nvSpPr>
        <p:spPr>
          <a:xfrm>
            <a:off x="5547825" y="629025"/>
            <a:ext cx="319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Handwritten Digits from the </a:t>
            </a:r>
            <a:r>
              <a:rPr b="1"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MNIST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dataset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8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Multi-class Classification (N-D output)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98"/>
          <p:cNvSpPr txBox="1"/>
          <p:nvPr/>
        </p:nvSpPr>
        <p:spPr>
          <a:xfrm>
            <a:off x="6159650" y="476450"/>
            <a:ext cx="29778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Number of words, |V| ?</a:t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B2: 5K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C2: 18K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LVSR: 50-100K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Wikipedia (1.6B): 400K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Crawl data (42B): 2M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7" name="Google Shape;547;p98"/>
          <p:cNvSpPr txBox="1"/>
          <p:nvPr/>
        </p:nvSpPr>
        <p:spPr>
          <a:xfrm>
            <a:off x="404150" y="911025"/>
            <a:ext cx="7001400" cy="3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cat: x</a:t>
            </a:r>
            <a:r>
              <a:rPr baseline="30000"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= [1,0,0, ..., 0]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dog: x</a:t>
            </a:r>
            <a:r>
              <a:rPr baseline="30000"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[0,1,0, ..., 0]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house: x</a:t>
            </a:r>
            <a:r>
              <a:rPr baseline="30000"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[0,0,0, …,0,1,0,...,0]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48" name="Google Shape;548;p98"/>
          <p:cNvSpPr txBox="1"/>
          <p:nvPr/>
        </p:nvSpPr>
        <p:spPr>
          <a:xfrm>
            <a:off x="6031738" y="3619600"/>
            <a:ext cx="2674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84B4"/>
                </a:solidFill>
                <a:latin typeface="Ubuntu"/>
                <a:ea typeface="Ubuntu"/>
                <a:cs typeface="Ubuntu"/>
                <a:sym typeface="Ubuntu"/>
              </a:rPr>
              <a:t>One-hot representations</a:t>
            </a:r>
            <a:endParaRPr sz="2400">
              <a:solidFill>
                <a:srgbClr val="0084B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99"/>
          <p:cNvSpPr txBox="1"/>
          <p:nvPr/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Discussion</a:t>
            </a:r>
            <a:endParaRPr b="1" sz="2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5" name="Google Shape;555;p99"/>
          <p:cNvSpPr txBox="1"/>
          <p:nvPr/>
        </p:nvSpPr>
        <p:spPr>
          <a:xfrm>
            <a:off x="228600" y="735850"/>
            <a:ext cx="8520600" cy="8091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Can intelligence be modelled by curve fitting ?</a:t>
            </a:r>
            <a:b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(click on the tweet to read the thread discussion for arguments)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663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6" name="Google Shape;556;p9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975" y="1720100"/>
            <a:ext cx="5941886" cy="32193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100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6633"/>
                </a:solidFill>
              </a:rPr>
              <a:t>Questions ?</a:t>
            </a:r>
            <a:endParaRPr>
              <a:solidFill>
                <a:srgbClr val="FF6633"/>
              </a:solidFill>
            </a:endParaRPr>
          </a:p>
        </p:txBody>
      </p:sp>
      <p:pic>
        <p:nvPicPr>
          <p:cNvPr descr="phd101008s.gif" id="563" name="Google Shape;56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00" y="594425"/>
            <a:ext cx="7034558" cy="45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5" name="Google Shape;3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4974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5025"/>
            <a:ext cx="9101251" cy="41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9"/>
          <p:cNvSpPr txBox="1"/>
          <p:nvPr>
            <p:ph type="title"/>
          </p:nvPr>
        </p:nvSpPr>
        <p:spPr>
          <a:xfrm>
            <a:off x="311700" y="252325"/>
            <a:ext cx="876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Representation +</a:t>
            </a:r>
            <a:r>
              <a:rPr lang="en" sz="2600">
                <a:solidFill>
                  <a:srgbClr val="FF6633"/>
                </a:solidFill>
              </a:rPr>
              <a:t> </a:t>
            </a:r>
            <a:r>
              <a:rPr lang="en" sz="2600"/>
              <a:t>Learning</a:t>
            </a:r>
            <a:r>
              <a:rPr lang="en" sz="2600">
                <a:solidFill>
                  <a:srgbClr val="FF6633"/>
                </a:solidFill>
              </a:rPr>
              <a:t> pipeline</a:t>
            </a:r>
            <a:endParaRPr sz="2600">
              <a:solidFill>
                <a:srgbClr val="FF6633"/>
              </a:solidFill>
            </a:endParaRPr>
          </a:p>
        </p:txBody>
      </p:sp>
      <p:sp>
        <p:nvSpPr>
          <p:cNvPr id="327" name="Google Shape;327;p79"/>
          <p:cNvSpPr txBox="1"/>
          <p:nvPr/>
        </p:nvSpPr>
        <p:spPr>
          <a:xfrm>
            <a:off x="390700" y="2117125"/>
            <a:ext cx="2132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Raw data (ex: images)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8" name="Google Shape;3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25" y="2737775"/>
            <a:ext cx="1122541" cy="107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79"/>
          <p:cNvSpPr/>
          <p:nvPr/>
        </p:nvSpPr>
        <p:spPr>
          <a:xfrm>
            <a:off x="2605325" y="2902125"/>
            <a:ext cx="9912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Ubuntu"/>
                <a:ea typeface="Ubuntu"/>
                <a:cs typeface="Ubuntu"/>
                <a:sym typeface="Ubuntu"/>
              </a:rPr>
              <a:t>Feature Extraction</a:t>
            </a:r>
            <a:endParaRPr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0" name="Google Shape;330;p79"/>
          <p:cNvSpPr/>
          <p:nvPr/>
        </p:nvSpPr>
        <p:spPr>
          <a:xfrm>
            <a:off x="4177575" y="2902125"/>
            <a:ext cx="9912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331" name="Google Shape;331;p79"/>
          <p:cNvSpPr/>
          <p:nvPr/>
        </p:nvSpPr>
        <p:spPr>
          <a:xfrm>
            <a:off x="5749825" y="2902125"/>
            <a:ext cx="9912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Decisor</a:t>
            </a:r>
            <a:endParaRPr/>
          </a:p>
        </p:txBody>
      </p:sp>
      <p:cxnSp>
        <p:nvCxnSpPr>
          <p:cNvPr id="332" name="Google Shape;332;p79"/>
          <p:cNvCxnSpPr>
            <a:stCxn id="328" idx="3"/>
            <a:endCxn id="329" idx="1"/>
          </p:cNvCxnSpPr>
          <p:nvPr/>
        </p:nvCxnSpPr>
        <p:spPr>
          <a:xfrm>
            <a:off x="1906166" y="3277125"/>
            <a:ext cx="69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79"/>
          <p:cNvCxnSpPr>
            <a:stCxn id="329" idx="3"/>
            <a:endCxn id="330" idx="1"/>
          </p:cNvCxnSpPr>
          <p:nvPr/>
        </p:nvCxnSpPr>
        <p:spPr>
          <a:xfrm>
            <a:off x="3596525" y="3277125"/>
            <a:ext cx="58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79"/>
          <p:cNvCxnSpPr>
            <a:stCxn id="330" idx="3"/>
            <a:endCxn id="331" idx="1"/>
          </p:cNvCxnSpPr>
          <p:nvPr/>
        </p:nvCxnSpPr>
        <p:spPr>
          <a:xfrm>
            <a:off x="5168775" y="3277125"/>
            <a:ext cx="58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79"/>
          <p:cNvCxnSpPr>
            <a:stCxn id="331" idx="3"/>
          </p:cNvCxnSpPr>
          <p:nvPr/>
        </p:nvCxnSpPr>
        <p:spPr>
          <a:xfrm flipH="1" rot="10800000">
            <a:off x="6741025" y="3275025"/>
            <a:ext cx="454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79"/>
          <p:cNvSpPr txBox="1"/>
          <p:nvPr/>
        </p:nvSpPr>
        <p:spPr>
          <a:xfrm>
            <a:off x="7199400" y="3066975"/>
            <a:ext cx="11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</a:t>
            </a:r>
            <a:r>
              <a:rPr lang="en"/>
              <a:t> = ‘CAT’</a:t>
            </a:r>
            <a:endParaRPr/>
          </a:p>
        </p:txBody>
      </p:sp>
      <p:sp>
        <p:nvSpPr>
          <p:cNvPr id="337" name="Google Shape;337;p79"/>
          <p:cNvSpPr txBox="1"/>
          <p:nvPr/>
        </p:nvSpPr>
        <p:spPr>
          <a:xfrm>
            <a:off x="3364375" y="2088875"/>
            <a:ext cx="1026900" cy="64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X1: weight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X2: age</a:t>
            </a:r>
            <a:endParaRPr/>
          </a:p>
        </p:txBody>
      </p:sp>
      <p:cxnSp>
        <p:nvCxnSpPr>
          <p:cNvPr id="338" name="Google Shape;338;p79"/>
          <p:cNvCxnSpPr>
            <a:endCxn id="337" idx="2"/>
          </p:cNvCxnSpPr>
          <p:nvPr/>
        </p:nvCxnSpPr>
        <p:spPr>
          <a:xfrm rot="10800000">
            <a:off x="3877825" y="2737775"/>
            <a:ext cx="4500" cy="5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9" name="Google Shape;339;p79"/>
          <p:cNvSpPr txBox="1"/>
          <p:nvPr/>
        </p:nvSpPr>
        <p:spPr>
          <a:xfrm>
            <a:off x="4803075" y="1696525"/>
            <a:ext cx="1312500" cy="90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CAT: 0.7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DOG: 0.3</a:t>
            </a:r>
            <a:endParaRPr/>
          </a:p>
        </p:txBody>
      </p:sp>
      <p:cxnSp>
        <p:nvCxnSpPr>
          <p:cNvPr id="340" name="Google Shape;340;p79"/>
          <p:cNvCxnSpPr>
            <a:endCxn id="339" idx="2"/>
          </p:cNvCxnSpPr>
          <p:nvPr/>
        </p:nvCxnSpPr>
        <p:spPr>
          <a:xfrm rot="10800000">
            <a:off x="5459325" y="2598325"/>
            <a:ext cx="12600" cy="6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41" name="Google Shape;34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79"/>
          <p:cNvSpPr txBox="1"/>
          <p:nvPr/>
        </p:nvSpPr>
        <p:spPr>
          <a:xfrm>
            <a:off x="-25050" y="4843950"/>
            <a:ext cx="88707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latin typeface="Ubuntu"/>
                <a:ea typeface="Ubuntu"/>
                <a:cs typeface="Ubuntu"/>
                <a:sym typeface="Ubuntu"/>
              </a:rPr>
              <a:t>Slide concept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Santiago Pascual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 (UPC 2019). Garfield is a character created by </a:t>
            </a:r>
            <a:r>
              <a:rPr lang="en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Jim Davis</a:t>
            </a: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0"/>
          <p:cNvSpPr txBox="1"/>
          <p:nvPr/>
        </p:nvSpPr>
        <p:spPr>
          <a:xfrm>
            <a:off x="390700" y="2117125"/>
            <a:ext cx="2132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 (ex: images)</a:t>
            </a:r>
            <a:endParaRPr/>
          </a:p>
        </p:txBody>
      </p:sp>
      <p:pic>
        <p:nvPicPr>
          <p:cNvPr id="348" name="Google Shape;34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25" y="2737775"/>
            <a:ext cx="1122541" cy="107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p80"/>
          <p:cNvSpPr/>
          <p:nvPr/>
        </p:nvSpPr>
        <p:spPr>
          <a:xfrm>
            <a:off x="2605325" y="2902125"/>
            <a:ext cx="9912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350" name="Google Shape;350;p80"/>
          <p:cNvSpPr/>
          <p:nvPr/>
        </p:nvSpPr>
        <p:spPr>
          <a:xfrm>
            <a:off x="4177575" y="2902125"/>
            <a:ext cx="9912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351" name="Google Shape;351;p80"/>
          <p:cNvSpPr/>
          <p:nvPr/>
        </p:nvSpPr>
        <p:spPr>
          <a:xfrm>
            <a:off x="5749825" y="2902125"/>
            <a:ext cx="9912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Decisor</a:t>
            </a:r>
            <a:endParaRPr/>
          </a:p>
        </p:txBody>
      </p:sp>
      <p:cxnSp>
        <p:nvCxnSpPr>
          <p:cNvPr id="352" name="Google Shape;352;p80"/>
          <p:cNvCxnSpPr>
            <a:stCxn id="348" idx="3"/>
            <a:endCxn id="349" idx="1"/>
          </p:cNvCxnSpPr>
          <p:nvPr/>
        </p:nvCxnSpPr>
        <p:spPr>
          <a:xfrm>
            <a:off x="1906166" y="3277125"/>
            <a:ext cx="69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80"/>
          <p:cNvCxnSpPr>
            <a:stCxn id="349" idx="3"/>
            <a:endCxn id="350" idx="1"/>
          </p:cNvCxnSpPr>
          <p:nvPr/>
        </p:nvCxnSpPr>
        <p:spPr>
          <a:xfrm>
            <a:off x="3596525" y="3277125"/>
            <a:ext cx="58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80"/>
          <p:cNvCxnSpPr>
            <a:stCxn id="350" idx="3"/>
            <a:endCxn id="351" idx="1"/>
          </p:cNvCxnSpPr>
          <p:nvPr/>
        </p:nvCxnSpPr>
        <p:spPr>
          <a:xfrm>
            <a:off x="5168775" y="3277125"/>
            <a:ext cx="58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80"/>
          <p:cNvCxnSpPr>
            <a:stCxn id="351" idx="3"/>
          </p:cNvCxnSpPr>
          <p:nvPr/>
        </p:nvCxnSpPr>
        <p:spPr>
          <a:xfrm flipH="1" rot="10800000">
            <a:off x="6741025" y="3275025"/>
            <a:ext cx="454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80"/>
          <p:cNvSpPr txBox="1"/>
          <p:nvPr/>
        </p:nvSpPr>
        <p:spPr>
          <a:xfrm>
            <a:off x="7199400" y="3066975"/>
            <a:ext cx="11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</a:t>
            </a:r>
            <a:r>
              <a:rPr lang="en"/>
              <a:t> = ‘CAT’</a:t>
            </a:r>
            <a:endParaRPr/>
          </a:p>
        </p:txBody>
      </p:sp>
      <p:sp>
        <p:nvSpPr>
          <p:cNvPr id="357" name="Google Shape;357;p80"/>
          <p:cNvSpPr txBox="1"/>
          <p:nvPr/>
        </p:nvSpPr>
        <p:spPr>
          <a:xfrm>
            <a:off x="3364375" y="2088875"/>
            <a:ext cx="1026900" cy="64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X1: weight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X2: length</a:t>
            </a:r>
            <a:endParaRPr/>
          </a:p>
        </p:txBody>
      </p:sp>
      <p:cxnSp>
        <p:nvCxnSpPr>
          <p:cNvPr id="358" name="Google Shape;358;p80"/>
          <p:cNvCxnSpPr>
            <a:endCxn id="357" idx="2"/>
          </p:cNvCxnSpPr>
          <p:nvPr/>
        </p:nvCxnSpPr>
        <p:spPr>
          <a:xfrm rot="10800000">
            <a:off x="3877825" y="2737775"/>
            <a:ext cx="4500" cy="53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59" name="Google Shape;359;p80"/>
          <p:cNvSpPr txBox="1"/>
          <p:nvPr/>
        </p:nvSpPr>
        <p:spPr>
          <a:xfrm>
            <a:off x="4803075" y="1696525"/>
            <a:ext cx="1312500" cy="90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CAT: 0.7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DOG: 0.3</a:t>
            </a:r>
            <a:endParaRPr/>
          </a:p>
        </p:txBody>
      </p:sp>
      <p:cxnSp>
        <p:nvCxnSpPr>
          <p:cNvPr id="360" name="Google Shape;360;p80"/>
          <p:cNvCxnSpPr>
            <a:endCxn id="359" idx="2"/>
          </p:cNvCxnSpPr>
          <p:nvPr/>
        </p:nvCxnSpPr>
        <p:spPr>
          <a:xfrm rot="10800000">
            <a:off x="5459325" y="2598325"/>
            <a:ext cx="12600" cy="6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61" name="Google Shape;361;p80"/>
          <p:cNvSpPr/>
          <p:nvPr/>
        </p:nvSpPr>
        <p:spPr>
          <a:xfrm>
            <a:off x="4064675" y="2728350"/>
            <a:ext cx="1259700" cy="1176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80"/>
          <p:cNvSpPr txBox="1"/>
          <p:nvPr/>
        </p:nvSpPr>
        <p:spPr>
          <a:xfrm>
            <a:off x="4391800" y="4015975"/>
            <a:ext cx="99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Neural Network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3" name="Google Shape;363;p80"/>
          <p:cNvSpPr txBox="1"/>
          <p:nvPr/>
        </p:nvSpPr>
        <p:spPr>
          <a:xfrm>
            <a:off x="2452725" y="3758450"/>
            <a:ext cx="13899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Ubuntu"/>
                <a:ea typeface="Ubuntu"/>
                <a:cs typeface="Ubuntu"/>
                <a:sym typeface="Ubuntu"/>
              </a:rPr>
              <a:t>Shall we extract features now?</a:t>
            </a:r>
            <a:endParaRPr>
              <a:solidFill>
                <a:srgbClr val="9900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" name="Google Shape;364;p80"/>
          <p:cNvSpPr/>
          <p:nvPr/>
        </p:nvSpPr>
        <p:spPr>
          <a:xfrm>
            <a:off x="2533475" y="2749225"/>
            <a:ext cx="1161900" cy="1078800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80"/>
          <p:cNvSpPr txBox="1"/>
          <p:nvPr>
            <p:ph type="title"/>
          </p:nvPr>
        </p:nvSpPr>
        <p:spPr>
          <a:xfrm>
            <a:off x="311700" y="252325"/>
            <a:ext cx="876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Representation +</a:t>
            </a:r>
            <a:r>
              <a:rPr lang="en" sz="2600">
                <a:solidFill>
                  <a:srgbClr val="FF6633"/>
                </a:solidFill>
              </a:rPr>
              <a:t> </a:t>
            </a:r>
            <a:r>
              <a:rPr lang="en" sz="2600"/>
              <a:t>Learning</a:t>
            </a:r>
            <a:r>
              <a:rPr lang="en" sz="2600">
                <a:solidFill>
                  <a:srgbClr val="FF6633"/>
                </a:solidFill>
              </a:rPr>
              <a:t> pipeline</a:t>
            </a:r>
            <a:endParaRPr sz="2600">
              <a:solidFill>
                <a:srgbClr val="FF6633"/>
              </a:solidFill>
            </a:endParaRPr>
          </a:p>
        </p:txBody>
      </p:sp>
      <p:sp>
        <p:nvSpPr>
          <p:cNvPr id="367" name="Google Shape;367;p80"/>
          <p:cNvSpPr txBox="1"/>
          <p:nvPr/>
        </p:nvSpPr>
        <p:spPr>
          <a:xfrm>
            <a:off x="-25050" y="4843950"/>
            <a:ext cx="88707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latin typeface="Ubuntu"/>
                <a:ea typeface="Ubuntu"/>
                <a:cs typeface="Ubuntu"/>
                <a:sym typeface="Ubuntu"/>
              </a:rPr>
              <a:t>Slide concept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Santiago Pascual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 (UPC 2019). Garfield is a character created by </a:t>
            </a:r>
            <a:r>
              <a:rPr lang="en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Jim Davis</a:t>
            </a: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1"/>
          <p:cNvSpPr txBox="1"/>
          <p:nvPr/>
        </p:nvSpPr>
        <p:spPr>
          <a:xfrm>
            <a:off x="390700" y="2117125"/>
            <a:ext cx="2132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 (ex: images)</a:t>
            </a:r>
            <a:endParaRPr/>
          </a:p>
        </p:txBody>
      </p:sp>
      <p:pic>
        <p:nvPicPr>
          <p:cNvPr id="373" name="Google Shape;3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25" y="2737775"/>
            <a:ext cx="1122541" cy="107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p81"/>
          <p:cNvSpPr/>
          <p:nvPr/>
        </p:nvSpPr>
        <p:spPr>
          <a:xfrm>
            <a:off x="4177575" y="2902125"/>
            <a:ext cx="9912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375" name="Google Shape;375;p81"/>
          <p:cNvSpPr/>
          <p:nvPr/>
        </p:nvSpPr>
        <p:spPr>
          <a:xfrm>
            <a:off x="5749825" y="2902125"/>
            <a:ext cx="991200" cy="75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Decisor</a:t>
            </a:r>
            <a:endParaRPr/>
          </a:p>
        </p:txBody>
      </p:sp>
      <p:cxnSp>
        <p:nvCxnSpPr>
          <p:cNvPr id="376" name="Google Shape;376;p81"/>
          <p:cNvCxnSpPr>
            <a:stCxn id="373" idx="3"/>
          </p:cNvCxnSpPr>
          <p:nvPr/>
        </p:nvCxnSpPr>
        <p:spPr>
          <a:xfrm>
            <a:off x="1906166" y="3277125"/>
            <a:ext cx="2297700" cy="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81"/>
          <p:cNvCxnSpPr>
            <a:stCxn id="374" idx="3"/>
            <a:endCxn id="375" idx="1"/>
          </p:cNvCxnSpPr>
          <p:nvPr/>
        </p:nvCxnSpPr>
        <p:spPr>
          <a:xfrm>
            <a:off x="5168775" y="3277125"/>
            <a:ext cx="58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81"/>
          <p:cNvCxnSpPr>
            <a:stCxn id="375" idx="3"/>
          </p:cNvCxnSpPr>
          <p:nvPr/>
        </p:nvCxnSpPr>
        <p:spPr>
          <a:xfrm flipH="1" rot="10800000">
            <a:off x="6741025" y="3275025"/>
            <a:ext cx="4542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81"/>
          <p:cNvSpPr txBox="1"/>
          <p:nvPr/>
        </p:nvSpPr>
        <p:spPr>
          <a:xfrm>
            <a:off x="7199400" y="3066975"/>
            <a:ext cx="11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</a:t>
            </a:r>
            <a:r>
              <a:rPr lang="en"/>
              <a:t> = ‘CAT’</a:t>
            </a:r>
            <a:endParaRPr/>
          </a:p>
        </p:txBody>
      </p:sp>
      <p:sp>
        <p:nvSpPr>
          <p:cNvPr id="380" name="Google Shape;380;p81"/>
          <p:cNvSpPr txBox="1"/>
          <p:nvPr/>
        </p:nvSpPr>
        <p:spPr>
          <a:xfrm>
            <a:off x="4803075" y="1696525"/>
            <a:ext cx="1312500" cy="90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CAT: 0.7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DOG: 0.3</a:t>
            </a:r>
            <a:endParaRPr/>
          </a:p>
        </p:txBody>
      </p:sp>
      <p:cxnSp>
        <p:nvCxnSpPr>
          <p:cNvPr id="381" name="Google Shape;381;p81"/>
          <p:cNvCxnSpPr>
            <a:endCxn id="380" idx="2"/>
          </p:cNvCxnSpPr>
          <p:nvPr/>
        </p:nvCxnSpPr>
        <p:spPr>
          <a:xfrm rot="10800000">
            <a:off x="5459325" y="2598325"/>
            <a:ext cx="12600" cy="6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82" name="Google Shape;382;p81"/>
          <p:cNvSpPr/>
          <p:nvPr/>
        </p:nvSpPr>
        <p:spPr>
          <a:xfrm>
            <a:off x="4064675" y="2728350"/>
            <a:ext cx="1259700" cy="1176300"/>
          </a:xfrm>
          <a:prstGeom prst="ellipse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81"/>
          <p:cNvSpPr txBox="1"/>
          <p:nvPr/>
        </p:nvSpPr>
        <p:spPr>
          <a:xfrm>
            <a:off x="4177575" y="3979388"/>
            <a:ext cx="9912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Neural Network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" name="Google Shape;384;p81"/>
          <p:cNvSpPr txBox="1"/>
          <p:nvPr/>
        </p:nvSpPr>
        <p:spPr>
          <a:xfrm>
            <a:off x="2052901" y="3430975"/>
            <a:ext cx="207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  <a:latin typeface="Ubuntu"/>
                <a:ea typeface="Ubuntu"/>
                <a:cs typeface="Ubuntu"/>
                <a:sym typeface="Ubuntu"/>
              </a:rPr>
              <a:t>We CAN inject the raw data, and features will be learned in the NN !!</a:t>
            </a:r>
            <a:endParaRPr>
              <a:solidFill>
                <a:srgbClr val="9900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" name="Google Shape;385;p81"/>
          <p:cNvSpPr txBox="1"/>
          <p:nvPr/>
        </p:nvSpPr>
        <p:spPr>
          <a:xfrm>
            <a:off x="2980775" y="992825"/>
            <a:ext cx="3601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Ubuntu"/>
                <a:ea typeface="Ubuntu"/>
                <a:cs typeface="Ubuntu"/>
                <a:sym typeface="Ubuntu"/>
              </a:rPr>
              <a:t>End to End concept</a:t>
            </a:r>
            <a:endParaRPr b="1" sz="1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" name="Google Shape;38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81"/>
          <p:cNvSpPr txBox="1"/>
          <p:nvPr>
            <p:ph type="title"/>
          </p:nvPr>
        </p:nvSpPr>
        <p:spPr>
          <a:xfrm>
            <a:off x="137225" y="116325"/>
            <a:ext cx="876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End-to-end Representation</a:t>
            </a:r>
            <a:r>
              <a:rPr lang="en" sz="2600">
                <a:solidFill>
                  <a:srgbClr val="FF6633"/>
                </a:solidFill>
              </a:rPr>
              <a:t> Learning</a:t>
            </a:r>
            <a:endParaRPr sz="2600">
              <a:solidFill>
                <a:srgbClr val="FF6633"/>
              </a:solidFill>
            </a:endParaRPr>
          </a:p>
        </p:txBody>
      </p:sp>
      <p:sp>
        <p:nvSpPr>
          <p:cNvPr id="388" name="Google Shape;388;p81"/>
          <p:cNvSpPr txBox="1"/>
          <p:nvPr/>
        </p:nvSpPr>
        <p:spPr>
          <a:xfrm>
            <a:off x="-25050" y="4843950"/>
            <a:ext cx="88707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latin typeface="Ubuntu"/>
                <a:ea typeface="Ubuntu"/>
                <a:cs typeface="Ubuntu"/>
                <a:sym typeface="Ubuntu"/>
              </a:rPr>
              <a:t>Slide concept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Santiago Pascual</a:t>
            </a:r>
            <a:r>
              <a:rPr lang="en" sz="1000">
                <a:latin typeface="Ubuntu"/>
                <a:ea typeface="Ubuntu"/>
                <a:cs typeface="Ubuntu"/>
                <a:sym typeface="Ubuntu"/>
              </a:rPr>
              <a:t> (UPC 2019). Garfield is a character created by </a:t>
            </a:r>
            <a:r>
              <a:rPr lang="en" sz="1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Jim Davis</a:t>
            </a: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82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395" name="Google Shape;395;p82"/>
          <p:cNvSpPr txBox="1"/>
          <p:nvPr/>
        </p:nvSpPr>
        <p:spPr>
          <a:xfrm>
            <a:off x="2378725" y="4365388"/>
            <a:ext cx="544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Slide inspired by Alex Graves (Deepmind) at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“Unsupervised Learning Tutorial”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@ NeurIPS 2018.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96" name="Google Shape;396;p82"/>
          <p:cNvGraphicFramePr/>
          <p:nvPr/>
        </p:nvGraphicFramePr>
        <p:xfrm>
          <a:off x="798213" y="140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{36E733D9-BC9C-40D2-A2AB-132E98A0755E}</a:tableStyleId>
              </a:tblPr>
              <a:tblGrid>
                <a:gridCol w="2128550"/>
                <a:gridCol w="3075100"/>
                <a:gridCol w="2601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...with a teacher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...without a teacher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Active agent...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Reinforcement learning 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(with extrinsic reward)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Intrinsic motivation / Exploration.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Passive agent...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Supervised learning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Unsupervised learning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7" name="Google Shape;39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50" y="4067548"/>
            <a:ext cx="1880575" cy="9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83"/>
          <p:cNvSpPr txBox="1"/>
          <p:nvPr/>
        </p:nvSpPr>
        <p:spPr>
          <a:xfrm>
            <a:off x="2378725" y="4365388"/>
            <a:ext cx="544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inspired by Alex Graves (Deepmind) 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“Unsupervised Learning Tutorial”</a:t>
            </a:r>
            <a:r>
              <a:rPr lang="en"/>
              <a:t> @ NeurIPS 2018.</a:t>
            </a:r>
            <a:endParaRPr/>
          </a:p>
        </p:txBody>
      </p:sp>
      <p:graphicFrame>
        <p:nvGraphicFramePr>
          <p:cNvPr id="404" name="Google Shape;404;p83"/>
          <p:cNvGraphicFramePr/>
          <p:nvPr/>
        </p:nvGraphicFramePr>
        <p:xfrm>
          <a:off x="798213" y="140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{36E733D9-BC9C-40D2-A2AB-132E98A0755E}</a:tableStyleId>
              </a:tblPr>
              <a:tblGrid>
                <a:gridCol w="2128550"/>
                <a:gridCol w="3075100"/>
                <a:gridCol w="2601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...with a teacher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...without a teacher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Active agent...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Reinforcement learning 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(with extrinsic reward)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Intrinsic motivation / Exploration.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Passive agent...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Supervised learning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Ubuntu"/>
                          <a:ea typeface="Ubuntu"/>
                          <a:cs typeface="Ubuntu"/>
                          <a:sym typeface="Ubuntu"/>
                        </a:rPr>
                        <a:t>Unsupervised learning</a:t>
                      </a:r>
                      <a:endParaRPr sz="1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5" name="Google Shape;4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50" y="4067548"/>
            <a:ext cx="1880575" cy="9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83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>
              <a:solidFill>
                <a:srgbClr val="2980B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UP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JOL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